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378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4" r:id="rId15"/>
    <p:sldId id="377" r:id="rId16"/>
    <p:sldId id="365" r:id="rId17"/>
    <p:sldId id="366" r:id="rId18"/>
    <p:sldId id="367" r:id="rId19"/>
    <p:sldId id="370" r:id="rId20"/>
    <p:sldId id="369" r:id="rId21"/>
    <p:sldId id="379" r:id="rId22"/>
    <p:sldId id="371" r:id="rId23"/>
    <p:sldId id="372" r:id="rId24"/>
    <p:sldId id="373" r:id="rId25"/>
    <p:sldId id="374" r:id="rId26"/>
    <p:sldId id="375" r:id="rId27"/>
    <p:sldId id="376" r:id="rId28"/>
    <p:sldId id="380" r:id="rId29"/>
    <p:sldId id="408" r:id="rId30"/>
    <p:sldId id="409" r:id="rId31"/>
    <p:sldId id="410" r:id="rId32"/>
    <p:sldId id="411" r:id="rId33"/>
    <p:sldId id="412" r:id="rId34"/>
    <p:sldId id="413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400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1" r:id="rId56"/>
    <p:sldId id="403" r:id="rId57"/>
    <p:sldId id="405" r:id="rId58"/>
    <p:sldId id="406" r:id="rId59"/>
    <p:sldId id="407" r:id="rId6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F5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18"/>
    <p:restoredTop sz="94796"/>
  </p:normalViewPr>
  <p:slideViewPr>
    <p:cSldViewPr snapToGrid="0" snapToObjects="1">
      <p:cViewPr>
        <p:scale>
          <a:sx n="50" d="100"/>
          <a:sy n="50" d="100"/>
        </p:scale>
        <p:origin x="32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7" Type="http://schemas.openxmlformats.org/officeDocument/2006/relationships/slide" Target="slide31.xml"/><Relationship Id="rId8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3.tiff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jpg"/><Relationship Id="rId9" Type="http://schemas.openxmlformats.org/officeDocument/2006/relationships/image" Target="../media/image2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2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-1SPdgcgeA" TargetMode="External"/><Relationship Id="rId4" Type="http://schemas.openxmlformats.org/officeDocument/2006/relationships/slide" Target="slide27.xml"/><Relationship Id="rId5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nDaTTVR2JXY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1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9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9.png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2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expgen_fema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2" y="4582493"/>
            <a:ext cx="812800" cy="812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654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6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7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6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7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4" name="audio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01261" y="4582493"/>
            <a:ext cx="812800" cy="812800"/>
          </a:xfrm>
          <a:prstGeom prst="rect">
            <a:avLst/>
          </a:prstGeom>
        </p:spPr>
      </p:pic>
      <p:pic>
        <p:nvPicPr>
          <p:cNvPr id="5" name="audio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3979" y="4617428"/>
            <a:ext cx="812800" cy="812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Which one is part of the language?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4850" y="5735196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			1									2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862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design…</a:t>
            </a:r>
            <a:br>
              <a:rPr lang="en-GB" sz="6000" dirty="0" smtClean="0">
                <a:solidFill>
                  <a:schemeClr val="tx1"/>
                </a:solidFill>
              </a:rPr>
            </a:br>
            <a:endParaRPr lang="en-GB" sz="4000" dirty="0" smtClean="0">
              <a:sym typeface="CMU Serif"/>
            </a:endParaRP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Artificial language with </a:t>
            </a:r>
            <a:r>
              <a:rPr lang="en-GB" sz="4000" dirty="0">
                <a:solidFill>
                  <a:schemeClr val="tx1"/>
                </a:solidFill>
                <a:sym typeface="CMU Serif"/>
              </a:rPr>
              <a:t>18 </a:t>
            </a: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syllables</a:t>
            </a: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chemeClr val="tx1"/>
              </a:solidFill>
              <a:sym typeface="CMU Serif"/>
            </a:endParaRP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Tri-syllabic ‘words’ with AXB structure</a:t>
            </a: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e.g. /</a:t>
            </a:r>
            <a:r>
              <a:rPr lang="en-GB" sz="4000" dirty="0" err="1" smtClean="0">
                <a:sym typeface="CMU Serif"/>
              </a:rPr>
              <a:t>maʊ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fəʊ</a:t>
            </a:r>
            <a:r>
              <a:rPr lang="en-GB" sz="4000" dirty="0" smtClean="0">
                <a:sym typeface="CMU Serif"/>
              </a:rPr>
              <a:t> li/ – highly likely</a:t>
            </a: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chemeClr val="tx1"/>
              </a:solidFill>
              <a:sym typeface="CMU Serif"/>
            </a:endParaRP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Tri-syllabic ‘part-words’ with BAX structure</a:t>
            </a:r>
            <a:br>
              <a:rPr lang="en-GB" sz="4000" dirty="0" smtClean="0">
                <a:solidFill>
                  <a:schemeClr val="tx1"/>
                </a:solidFill>
                <a:sym typeface="CMU Serif"/>
              </a:rPr>
            </a:b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e.g. /</a:t>
            </a:r>
            <a:r>
              <a:rPr lang="en-GB" sz="4000" dirty="0" err="1" smtClean="0">
                <a:sym typeface="CMU Serif"/>
              </a:rPr>
              <a:t>tæ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gæ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sɔ</a:t>
            </a:r>
            <a:r>
              <a:rPr lang="en-GB" sz="4000" dirty="0" smtClean="0">
                <a:sym typeface="CMU Serif"/>
              </a:rPr>
              <a:t>/ - highly unlikely</a:t>
            </a:r>
            <a:endParaRPr lang="en-GB" sz="4000" dirty="0" smtClean="0">
              <a:solidFill>
                <a:schemeClr val="tx1"/>
              </a:solidFill>
              <a:sym typeface="CMU Serif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0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604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da-DK" sz="4000" dirty="0" smtClean="0">
              <a:sym typeface="CMU Serif"/>
            </a:endParaRP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ym typeface="CMU Serif"/>
              </a:rPr>
              <a:t>Test if participants can learn the structure of the language, by discriminating between two choices (2 alternative forced choice 2AFC)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>
              <a:sym typeface="CMU Serif"/>
            </a:endParaRP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ym typeface="CMU Serif"/>
              </a:rPr>
              <a:t>Can even be used to test generalisation to new stimuli e.g. </a:t>
            </a:r>
            <a:r>
              <a:rPr lang="en-GB" sz="4000" dirty="0" err="1" smtClean="0">
                <a:sym typeface="CMU Serif"/>
              </a:rPr>
              <a:t>A</a:t>
            </a:r>
            <a:r>
              <a:rPr lang="en-GB" sz="4000" baseline="-25000" dirty="0" err="1" smtClean="0">
                <a:sym typeface="CMU Serif"/>
              </a:rPr>
              <a:t>x</a:t>
            </a:r>
            <a:r>
              <a:rPr lang="en-GB" sz="4000" dirty="0" err="1" smtClean="0">
                <a:sym typeface="CMU Serif"/>
              </a:rPr>
              <a:t>XB</a:t>
            </a:r>
            <a:r>
              <a:rPr lang="en-GB" sz="4000" baseline="-25000" dirty="0" err="1" smtClean="0">
                <a:sym typeface="CMU Serif"/>
              </a:rPr>
              <a:t>y</a:t>
            </a:r>
            <a:r>
              <a:rPr lang="en-GB" sz="4000" dirty="0" smtClean="0">
                <a:sym typeface="CMU Serif"/>
              </a:rPr>
              <a:t> vs </a:t>
            </a:r>
            <a:r>
              <a:rPr lang="en-GB" sz="4000" dirty="0" err="1" smtClean="0">
                <a:sym typeface="CMU Serif"/>
              </a:rPr>
              <a:t>B</a:t>
            </a:r>
            <a:r>
              <a:rPr lang="en-GB" sz="4000" baseline="-25000" dirty="0" err="1" smtClean="0">
                <a:sym typeface="CMU Serif"/>
              </a:rPr>
              <a:t>y</a:t>
            </a:r>
            <a:r>
              <a:rPr lang="en-GB" sz="4000" dirty="0" err="1" smtClean="0">
                <a:sym typeface="CMU Serif"/>
              </a:rPr>
              <a:t>A</a:t>
            </a:r>
            <a:r>
              <a:rPr lang="en-GB" sz="4000" baseline="-25000" dirty="0" err="1" smtClean="0">
                <a:sym typeface="CMU Serif"/>
              </a:rPr>
              <a:t>x</a:t>
            </a:r>
            <a:r>
              <a:rPr lang="en-GB" sz="4000" dirty="0" err="1" smtClean="0">
                <a:sym typeface="CMU Serif"/>
              </a:rPr>
              <a:t>X</a:t>
            </a:r>
            <a:r>
              <a:rPr lang="mr-IN" sz="4000" dirty="0" smtClean="0">
                <a:sym typeface="CMU Serif"/>
              </a:rPr>
              <a:t>…</a:t>
            </a:r>
            <a:r>
              <a:rPr lang="en-GB" sz="4000" dirty="0" smtClean="0">
                <a:sym typeface="CMU Serif"/>
              </a:rPr>
              <a:t> before and after sleep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829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Artificial word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898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question...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we learn new words?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325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use cues in the environment that are statistically reliable to help us learn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72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411" y="4904456"/>
            <a:ext cx="2858448" cy="285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975" y="4647867"/>
            <a:ext cx="2908853" cy="3371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7200" smtClean="0"/>
              <a:t>ball</a:t>
            </a:r>
            <a:endParaRPr kumimoji="0" lang="en-GB" sz="7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55877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0" y="4831280"/>
            <a:ext cx="2858448" cy="285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768" y="4744368"/>
            <a:ext cx="2945360" cy="29453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7200" smtClean="0"/>
              <a:t>ball</a:t>
            </a:r>
            <a:endParaRPr kumimoji="0" lang="en-GB" sz="7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2488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500" y="4819662"/>
            <a:ext cx="2858448" cy="285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dax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310" y="4707647"/>
            <a:ext cx="3375526" cy="2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6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Artificial grammar learning</a:t>
            </a:r>
            <a:endParaRPr lang="en-GB"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dax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210" y="4839848"/>
            <a:ext cx="3375526" cy="297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091" y="4270710"/>
            <a:ext cx="2656864" cy="35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1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10" y="4736326"/>
            <a:ext cx="3138821" cy="3138821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dax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760" y="4744368"/>
            <a:ext cx="3375526" cy="2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8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Learners exploit multiple cues in the environment to assist their learning over time (cross-situational learning)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66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Learning environments are noisy and it is hard to test the theory with natural language 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691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Use artificial language learning to assess learning from multiple cues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7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22" y="4237636"/>
            <a:ext cx="2159000" cy="215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81" y="4237636"/>
            <a:ext cx="2159000" cy="215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39" y="4724998"/>
            <a:ext cx="1533525" cy="1114425"/>
          </a:xfrm>
          <a:prstGeom prst="rect">
            <a:avLst/>
          </a:prstGeom>
        </p:spPr>
      </p:pic>
      <p:pic>
        <p:nvPicPr>
          <p:cNvPr id="30" name="rr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2" y="67376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1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81" y="4237636"/>
            <a:ext cx="2159000" cy="215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22" y="4237636"/>
            <a:ext cx="2159000" cy="2159000"/>
          </a:xfrm>
          <a:prstGeom prst="rect">
            <a:avLst/>
          </a:prstGeom>
        </p:spPr>
      </p:pic>
      <p:pic>
        <p:nvPicPr>
          <p:cNvPr id="31" name="r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397" y="67791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3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300479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16 novel word-meaning mappings</a:t>
            </a:r>
            <a:br>
              <a:rPr lang="en-GB" sz="4000" dirty="0" smtClean="0">
                <a:solidFill>
                  <a:schemeClr val="tx1"/>
                </a:solidFill>
              </a:rPr>
            </a:br>
            <a:r>
              <a:rPr lang="en-GB" sz="4000" dirty="0" smtClean="0">
                <a:solidFill>
                  <a:schemeClr val="tx1"/>
                </a:solidFill>
              </a:rPr>
              <a:t>e.g. '</a:t>
            </a:r>
            <a:r>
              <a:rPr lang="en-GB" sz="4000" dirty="0" err="1" smtClean="0">
                <a:solidFill>
                  <a:schemeClr val="tx1"/>
                </a:solidFill>
              </a:rPr>
              <a:t>thislin</a:t>
            </a:r>
            <a:r>
              <a:rPr lang="en-GB" sz="4000" dirty="0" smtClean="0">
                <a:solidFill>
                  <a:schemeClr val="tx1"/>
                </a:solidFill>
              </a:rPr>
              <a:t>' always occurs with the circle meaning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Manipulate frequency of prosodic and gestural cues, e.g. 25%, 50%, 75%, 100% conditions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2AFC each trial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901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over the course of the experiment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Test learning after training by removing all cues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Compare between conditions i.e. 25%, 50%, 75%, 100% cue present</a:t>
            </a: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4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Another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Learning of individual words is easier when there is sound-symbolism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r>
              <a:rPr lang="en-GB" sz="6000" dirty="0" smtClean="0">
                <a:solidFill>
                  <a:schemeClr val="tx1"/>
                </a:solidFill>
              </a:rPr>
              <a:t> but only in a small vocabulary set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Brand, Monaghan &amp; Walker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817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/>
              <a:t>A</a:t>
            </a:r>
            <a:r>
              <a:rPr lang="en-GB" sz="6000" dirty="0" smtClean="0"/>
              <a:t> question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How do adults (or infants) make sense of speech?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www.youtube.com/watch?v=nDaTTVR2JXY</a:t>
            </a:r>
            <a:endParaRPr lang="en-GB" dirty="0" smtClean="0">
              <a:hlinkClick r:id="rId3"/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Saffran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Aslin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Newport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1996)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124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Another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Corpora do not allow for specific control over the variables of interest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Brand, Monaghan &amp; Walker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7931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Another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Brand, Monaghan &amp; Walker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54" y="3401636"/>
            <a:ext cx="4091345" cy="4091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5" y="3489544"/>
            <a:ext cx="4114800" cy="4114800"/>
          </a:xfrm>
          <a:prstGeom prst="rect">
            <a:avLst/>
          </a:prstGeom>
        </p:spPr>
      </p:pic>
      <p:pic>
        <p:nvPicPr>
          <p:cNvPr id="4" name="px3 bi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2" y="50409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05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Another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Brand, Monaghan &amp; Walker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64" y="3605698"/>
            <a:ext cx="4301580" cy="4301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60" y="3498168"/>
            <a:ext cx="4516640" cy="4516640"/>
          </a:xfrm>
          <a:prstGeom prst="rect">
            <a:avLst/>
          </a:prstGeom>
        </p:spPr>
      </p:pic>
      <p:pic>
        <p:nvPicPr>
          <p:cNvPr id="8" name="p4 ka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1366" y="51146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72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Another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Present congruent and incongruent mappings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Vary the number of mappings during training</a:t>
            </a:r>
            <a:br>
              <a:rPr lang="en-GB" sz="4000" dirty="0" smtClean="0">
                <a:solidFill>
                  <a:schemeClr val="tx1"/>
                </a:solidFill>
              </a:rPr>
            </a:br>
            <a:r>
              <a:rPr lang="en-GB" sz="4000" dirty="0" smtClean="0">
                <a:solidFill>
                  <a:schemeClr val="tx1"/>
                </a:solidFill>
              </a:rPr>
              <a:t>e.g. small = 8, medium = 12, large = 16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Vary the trial type</a:t>
            </a:r>
            <a:br>
              <a:rPr lang="en-GB" sz="4000" dirty="0" smtClean="0">
                <a:solidFill>
                  <a:schemeClr val="tx1"/>
                </a:solidFill>
              </a:rPr>
            </a:br>
            <a:r>
              <a:rPr lang="en-GB" sz="4000" dirty="0" smtClean="0">
                <a:solidFill>
                  <a:schemeClr val="tx1"/>
                </a:solidFill>
              </a:rPr>
              <a:t>categorical learning (semantically distinct)</a:t>
            </a:r>
            <a:br>
              <a:rPr lang="en-GB" sz="4000" dirty="0" smtClean="0">
                <a:solidFill>
                  <a:schemeClr val="tx1"/>
                </a:solidFill>
              </a:rPr>
            </a:br>
            <a:r>
              <a:rPr lang="en-GB" sz="4000" dirty="0" smtClean="0">
                <a:solidFill>
                  <a:schemeClr val="tx1"/>
                </a:solidFill>
              </a:rPr>
              <a:t>individual learning (semantically similar)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Brand, Monaghan &amp; Walker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1754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Another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Sound-symbolism boosts learning of categories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Sound-symbolism boots learning of individual words (semantically similar) but only in small vocabulary size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Brand, Monaghan &amp; Walker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38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III: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Artificial orthography learning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51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we learn to read?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34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use semantics and phonology to aid learning of reading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17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206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you pronounce: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4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rgbClr val="A61E03"/>
                </a:solidFill>
              </a:rPr>
              <a:t>g h o t </a:t>
            </a:r>
            <a:r>
              <a:rPr lang="en-GB" sz="6000" dirty="0" err="1" smtClean="0">
                <a:solidFill>
                  <a:srgbClr val="A61E03"/>
                </a:solidFill>
              </a:rPr>
              <a:t>i</a:t>
            </a:r>
            <a:endParaRPr lang="en-GB" sz="6000" dirty="0" smtClean="0">
              <a:solidFill>
                <a:srgbClr val="A61E03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084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206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</a:t>
            </a:r>
            <a:r>
              <a:rPr lang="en-GB" sz="6000" dirty="0">
                <a:solidFill>
                  <a:schemeClr val="tx1"/>
                </a:solidFill>
              </a:rPr>
              <a:t>example</a:t>
            </a:r>
            <a:r>
              <a:rPr lang="mr-IN" sz="6000" dirty="0">
                <a:solidFill>
                  <a:schemeClr val="tx1"/>
                </a:solidFill>
              </a:rPr>
              <a:t>…</a:t>
            </a: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  /f/			    /</a:t>
            </a:r>
            <a:r>
              <a:rPr lang="en-GB" sz="6000" dirty="0" err="1" smtClean="0">
                <a:sym typeface="CMU Serif"/>
              </a:rPr>
              <a:t>ɪ</a:t>
            </a:r>
            <a:r>
              <a:rPr lang="en-GB" sz="6000" dirty="0" smtClean="0">
                <a:sym typeface="CMU Serif"/>
              </a:rPr>
              <a:t>/				  /</a:t>
            </a:r>
            <a:r>
              <a:rPr lang="en-GB" sz="6000" dirty="0" err="1" smtClean="0">
                <a:sym typeface="CMU Serif"/>
              </a:rPr>
              <a:t>ʃ</a:t>
            </a:r>
            <a:r>
              <a:rPr lang="en-GB" sz="6000" dirty="0" smtClean="0">
                <a:sym typeface="CMU Serif"/>
              </a:rPr>
              <a:t>/</a:t>
            </a: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cou</a:t>
            </a:r>
            <a:r>
              <a:rPr lang="en-GB" sz="6000" dirty="0" smtClean="0">
                <a:solidFill>
                  <a:srgbClr val="A61E03"/>
                </a:solidFill>
              </a:rPr>
              <a:t>gh			</a:t>
            </a:r>
            <a:r>
              <a:rPr lang="en-GB" sz="6000" dirty="0" smtClean="0">
                <a:solidFill>
                  <a:schemeClr val="tx1"/>
                </a:solidFill>
              </a:rPr>
              <a:t>w</a:t>
            </a:r>
            <a:r>
              <a:rPr lang="en-GB" sz="6000" dirty="0" smtClean="0">
                <a:solidFill>
                  <a:srgbClr val="A61E03"/>
                </a:solidFill>
              </a:rPr>
              <a:t>o</a:t>
            </a:r>
            <a:r>
              <a:rPr lang="en-GB" sz="6000" dirty="0" smtClean="0">
                <a:solidFill>
                  <a:schemeClr val="tx1"/>
                </a:solidFill>
              </a:rPr>
              <a:t>men		 mo</a:t>
            </a:r>
            <a:r>
              <a:rPr lang="en-GB" sz="6000" dirty="0" smtClean="0">
                <a:solidFill>
                  <a:srgbClr val="A61E03"/>
                </a:solidFill>
              </a:rPr>
              <a:t>ti</a:t>
            </a:r>
            <a:r>
              <a:rPr lang="en-GB" sz="6000" dirty="0" smtClean="0">
                <a:solidFill>
                  <a:schemeClr val="tx1"/>
                </a:solidFill>
              </a:rPr>
              <a:t>on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4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u="sng" dirty="0" smtClean="0">
                <a:solidFill>
                  <a:srgbClr val="A61E03"/>
                </a:solidFill>
              </a:rPr>
              <a:t>g h</a:t>
            </a:r>
            <a:r>
              <a:rPr lang="en-GB" sz="6000" dirty="0" smtClean="0">
                <a:solidFill>
                  <a:srgbClr val="A61E03"/>
                </a:solidFill>
              </a:rPr>
              <a:t> </a:t>
            </a:r>
            <a:r>
              <a:rPr lang="en-GB" sz="6000" u="sng" dirty="0" smtClean="0">
                <a:solidFill>
                  <a:srgbClr val="A61E03"/>
                </a:solidFill>
              </a:rPr>
              <a:t>o</a:t>
            </a:r>
            <a:r>
              <a:rPr lang="en-GB" sz="6000" dirty="0" smtClean="0">
                <a:solidFill>
                  <a:srgbClr val="A61E03"/>
                </a:solidFill>
              </a:rPr>
              <a:t> </a:t>
            </a:r>
            <a:r>
              <a:rPr lang="en-GB" sz="6000" u="sng" dirty="0" smtClean="0">
                <a:solidFill>
                  <a:srgbClr val="A61E03"/>
                </a:solidFill>
              </a:rPr>
              <a:t>t </a:t>
            </a:r>
            <a:r>
              <a:rPr lang="en-GB" sz="6000" u="sng" dirty="0" err="1" smtClean="0">
                <a:solidFill>
                  <a:srgbClr val="A61E03"/>
                </a:solidFill>
              </a:rPr>
              <a:t>i</a:t>
            </a:r>
            <a:endParaRPr lang="en-GB" sz="6000" u="sng" dirty="0" smtClean="0">
              <a:solidFill>
                <a:srgbClr val="A61E03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284394" y="6129232"/>
            <a:ext cx="1672617" cy="800957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V="1">
            <a:off x="6581068" y="6081106"/>
            <a:ext cx="0" cy="647514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 flipV="1">
            <a:off x="8154897" y="6081106"/>
            <a:ext cx="1350050" cy="849084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5595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/>
              <a:t>A</a:t>
            </a:r>
            <a:r>
              <a:rPr lang="en-GB" sz="6000" dirty="0" smtClean="0"/>
              <a:t>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Speech has statistical information that can help the listener segment the complex stream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Saffran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Aslin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Newport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1996)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0151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Phonology and semantics are important components of any model of reading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004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Psycholinguistic properties can only be used as a proxy for an individual’s experience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86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Design an artificial orthography where you can train participants and control psycholinguistic properties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49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1132" y="3566865"/>
            <a:ext cx="10744295" cy="1343580"/>
            <a:chOff x="949176" y="5990893"/>
            <a:chExt cx="10744295" cy="13435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421" y="6142676"/>
              <a:ext cx="2294050" cy="11470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39" y="6142677"/>
              <a:ext cx="2416074" cy="11470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731" y="5990893"/>
              <a:ext cx="2443000" cy="12988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176" y="6142678"/>
              <a:ext cx="2118747" cy="1191795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762155" y="6230744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/</a:t>
            </a:r>
            <a:r>
              <a:rPr lang="en-GB" sz="6000" dirty="0" err="1" smtClean="0">
                <a:solidFill>
                  <a:schemeClr val="tx1"/>
                </a:solidFill>
              </a:rPr>
              <a:t>b</a:t>
            </a:r>
            <a:r>
              <a:rPr lang="en-GB" sz="6000" dirty="0" err="1" smtClean="0">
                <a:sym typeface="CMU Serif"/>
              </a:rPr>
              <a:t>əʊs</a:t>
            </a:r>
            <a:r>
              <a:rPr lang="en-GB" sz="6000" dirty="0" smtClean="0">
                <a:sym typeface="CMU Serif"/>
              </a:rPr>
              <a:t>/		 /</a:t>
            </a:r>
            <a:r>
              <a:rPr lang="en-GB" sz="6000" dirty="0" err="1" smtClean="0">
                <a:sym typeface="CMU Serif"/>
              </a:rPr>
              <a:t>kes</a:t>
            </a:r>
            <a:r>
              <a:rPr lang="en-GB" sz="6000" dirty="0" smtClean="0">
                <a:sym typeface="CMU Serif"/>
              </a:rPr>
              <a:t>/		/</a:t>
            </a:r>
            <a:r>
              <a:rPr lang="en-GB" sz="6000" dirty="0" err="1" smtClean="0">
                <a:sym typeface="CMU Serif"/>
              </a:rPr>
              <a:t>faɪm</a:t>
            </a:r>
            <a:r>
              <a:rPr lang="en-GB" sz="6000" dirty="0" smtClean="0">
                <a:sym typeface="CMU Serif"/>
              </a:rPr>
              <a:t>/	   /</a:t>
            </a:r>
            <a:r>
              <a:rPr lang="en-GB" sz="6000" dirty="0" err="1" smtClean="0">
                <a:sym typeface="CMU Serif"/>
              </a:rPr>
              <a:t>gʌk</a:t>
            </a:r>
            <a:r>
              <a:rPr lang="en-GB" sz="6000" dirty="0" smtClean="0">
                <a:sym typeface="CMU Serif"/>
              </a:rPr>
              <a:t>/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141621" y="4865673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5013157" y="4910445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7770501" y="4865672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>
            <a:off x="10794438" y="4843288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6233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1132" y="3566865"/>
            <a:ext cx="10744295" cy="1343580"/>
            <a:chOff x="949176" y="5990893"/>
            <a:chExt cx="10744295" cy="13435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421" y="6142676"/>
              <a:ext cx="2294050" cy="11470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39" y="6142677"/>
              <a:ext cx="2416074" cy="11470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731" y="5990893"/>
              <a:ext cx="2443000" cy="12988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176" y="6142678"/>
              <a:ext cx="2118747" cy="119179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129464" y="6256823"/>
            <a:ext cx="10783668" cy="2038081"/>
            <a:chOff x="966238" y="4856315"/>
            <a:chExt cx="10783668" cy="20380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238" y="4865377"/>
              <a:ext cx="2024982" cy="20249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71026" y="4865377"/>
              <a:ext cx="2038077" cy="20290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4670" y="4886108"/>
              <a:ext cx="1822673" cy="182267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9421" y="4856315"/>
              <a:ext cx="2350485" cy="1882261"/>
            </a:xfrm>
            <a:prstGeom prst="rect">
              <a:avLst/>
            </a:prstGeom>
          </p:spPr>
        </p:pic>
      </p:grpSp>
      <p:cxnSp>
        <p:nvCxnSpPr>
          <p:cNvPr id="35" name="Straight Arrow Connector 34"/>
          <p:cNvCxnSpPr/>
          <p:nvPr/>
        </p:nvCxnSpPr>
        <p:spPr>
          <a:xfrm>
            <a:off x="2141621" y="4865673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4853290" y="4907346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>
            <a:off x="7687614" y="4907346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/>
          <p:nvPr/>
        </p:nvCxnSpPr>
        <p:spPr>
          <a:xfrm>
            <a:off x="10740440" y="4846982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47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Train participants on orthography </a:t>
            </a:r>
            <a:r>
              <a:rPr lang="mr-IN" sz="4000" dirty="0" smtClean="0">
                <a:solidFill>
                  <a:schemeClr val="tx1"/>
                </a:solidFill>
              </a:rPr>
              <a:t>–</a:t>
            </a:r>
            <a:r>
              <a:rPr lang="en-GB" sz="4000" dirty="0" smtClean="0">
                <a:solidFill>
                  <a:schemeClr val="tx1"/>
                </a:solidFill>
              </a:rPr>
              <a:t> phonology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Train participants on orthography </a:t>
            </a:r>
            <a:r>
              <a:rPr lang="mr-IN" sz="4000" dirty="0" smtClean="0">
                <a:solidFill>
                  <a:schemeClr val="tx1"/>
                </a:solidFill>
              </a:rPr>
              <a:t>–</a:t>
            </a:r>
            <a:r>
              <a:rPr lang="en-GB" sz="4000" dirty="0" smtClean="0">
                <a:solidFill>
                  <a:schemeClr val="tx1"/>
                </a:solidFill>
              </a:rPr>
              <a:t> semantics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Control over psycholinguistic properties e.g. frequency, length, age of acquisition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Train over the course of several days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85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through reading aloud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through picture naming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through word recognition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689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IV: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Iterated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7894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does language evolve?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169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Features of language emerge as a result of cognitive biases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486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Ling___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Krom</a:t>
            </a:r>
            <a:r>
              <a:rPr lang="en-GB" sz="6000" dirty="0" smtClean="0"/>
              <a:t>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Sch</a:t>
            </a:r>
            <a:r>
              <a:rPr lang="en-GB" sz="6000" dirty="0" smtClean="0"/>
              <a:t>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Ing</a:t>
            </a:r>
            <a:r>
              <a:rPr lang="en-GB" sz="6000" dirty="0" smtClean="0"/>
              <a:t>___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270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827" y="3986210"/>
            <a:ext cx="4165600" cy="41656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870866" y="4873141"/>
            <a:ext cx="77057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This is a </a:t>
            </a:r>
            <a:r>
              <a:rPr lang="en-GB" sz="6000" dirty="0" err="1" smtClean="0">
                <a:solidFill>
                  <a:schemeClr val="tx1"/>
                </a:solidFill>
              </a:rPr>
              <a:t>wug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Berko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(1958)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3745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81" y="3896012"/>
            <a:ext cx="2198022" cy="21980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158984" y="4145087"/>
            <a:ext cx="8604503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Now there is another one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There are two of them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There are two ___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962" y="6094034"/>
            <a:ext cx="2198022" cy="219802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Berko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(1958)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3296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Human languages tend to avoid unpredictable variation because regularity is easier to learn</a:t>
            </a: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71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have no definitive historical evidence of how regularity emerged in human language</a:t>
            </a: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19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Use artificial language learning and iterated learning to explore how unpredictable variation is eliminated over time</a:t>
            </a: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95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8" y="3486786"/>
            <a:ext cx="3251200" cy="32512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494565" y="6737986"/>
            <a:ext cx="4363847" cy="159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3200" dirty="0" smtClean="0">
                <a:solidFill>
                  <a:srgbClr val="A61E03"/>
                </a:solidFill>
              </a:rPr>
              <a:t>glim cow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3200" dirty="0" smtClean="0">
                <a:solidFill>
                  <a:schemeClr val="tx1"/>
                </a:solidFill>
              </a:rPr>
              <a:t>(singular NOUN moves)</a:t>
            </a:r>
          </a:p>
        </p:txBody>
      </p:sp>
    </p:spTree>
    <p:extLst>
      <p:ext uri="{BB962C8B-B14F-4D97-AF65-F5344CB8AC3E}">
        <p14:creationId xmlns:p14="http://schemas.microsoft.com/office/powerpoint/2010/main" val="716486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9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75% - </a:t>
            </a:r>
            <a:r>
              <a:rPr lang="en-GB" sz="6000" dirty="0">
                <a:solidFill>
                  <a:srgbClr val="A61E03"/>
                </a:solidFill>
              </a:rPr>
              <a:t>glim cow </a:t>
            </a:r>
            <a:r>
              <a:rPr lang="en-GB" sz="6000" dirty="0" err="1" smtClean="0">
                <a:solidFill>
                  <a:srgbClr val="A61E03"/>
                </a:solidFill>
              </a:rPr>
              <a:t>fip</a:t>
            </a:r>
            <a:endParaRPr lang="en-GB" sz="6000" dirty="0">
              <a:solidFill>
                <a:srgbClr val="A61E03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(</a:t>
            </a:r>
            <a:r>
              <a:rPr lang="en-GB" sz="6000" dirty="0" err="1" smtClean="0">
                <a:solidFill>
                  <a:schemeClr val="tx1"/>
                </a:solidFill>
              </a:rPr>
              <a:t>plural</a:t>
            </a:r>
            <a:r>
              <a:rPr lang="en-GB" sz="6000" baseline="-25000" dirty="0" err="1">
                <a:solidFill>
                  <a:schemeClr val="tx1"/>
                </a:solidFill>
              </a:rPr>
              <a:t>x</a:t>
            </a:r>
            <a:r>
              <a:rPr lang="en-GB" sz="6000" dirty="0" smtClean="0">
                <a:solidFill>
                  <a:schemeClr val="tx1"/>
                </a:solidFill>
              </a:rPr>
              <a:t> NOUN moves)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4485" y="4680859"/>
            <a:ext cx="2268775" cy="22687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2357" y="4680859"/>
            <a:ext cx="2268775" cy="22687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6513" y="4680859"/>
            <a:ext cx="2268775" cy="2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83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9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>
                <a:solidFill>
                  <a:schemeClr val="tx1"/>
                </a:solidFill>
              </a:rPr>
              <a:t>2</a:t>
            </a:r>
            <a:r>
              <a:rPr lang="en-GB" sz="6000" dirty="0" smtClean="0">
                <a:solidFill>
                  <a:schemeClr val="tx1"/>
                </a:solidFill>
              </a:rPr>
              <a:t>5% - </a:t>
            </a:r>
            <a:r>
              <a:rPr lang="en-GB" sz="6000" dirty="0">
                <a:solidFill>
                  <a:srgbClr val="A61E03"/>
                </a:solidFill>
              </a:rPr>
              <a:t>glim cow </a:t>
            </a:r>
            <a:r>
              <a:rPr lang="en-GB" sz="6000" dirty="0" err="1" smtClean="0">
                <a:solidFill>
                  <a:srgbClr val="A61E03"/>
                </a:solidFill>
              </a:rPr>
              <a:t>tay</a:t>
            </a:r>
            <a:endParaRPr lang="en-GB" sz="6000" dirty="0">
              <a:solidFill>
                <a:srgbClr val="A61E03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(</a:t>
            </a:r>
            <a:r>
              <a:rPr lang="en-GB" sz="6000" dirty="0" err="1" smtClean="0">
                <a:solidFill>
                  <a:schemeClr val="tx1"/>
                </a:solidFill>
              </a:rPr>
              <a:t>plural</a:t>
            </a:r>
            <a:r>
              <a:rPr lang="en-GB" sz="6000" baseline="-25000" dirty="0" err="1">
                <a:solidFill>
                  <a:schemeClr val="tx1"/>
                </a:solidFill>
              </a:rPr>
              <a:t>y</a:t>
            </a:r>
            <a:r>
              <a:rPr lang="en-GB" sz="6000" dirty="0" smtClean="0">
                <a:solidFill>
                  <a:schemeClr val="tx1"/>
                </a:solidFill>
              </a:rPr>
              <a:t> NOUN moves)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4485" y="4680859"/>
            <a:ext cx="2268775" cy="22687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2357" y="4680859"/>
            <a:ext cx="2268775" cy="22687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6513" y="4680859"/>
            <a:ext cx="2268775" cy="2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00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Manipulate the frequency of plural markers shown during training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Observe plural marker use in single generation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Pass the testing output to the next generation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Observe plural marker use across several generations</a:t>
            </a: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95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Individual learners do not show a change in plural marking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Over the course of iterated learning, the bias towards regularity emerges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Unpredictable variation is eliminated through cultural transmission</a:t>
            </a: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31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Ling</a:t>
            </a:r>
            <a:r>
              <a:rPr lang="en-GB" sz="6000" dirty="0" smtClean="0">
                <a:solidFill>
                  <a:srgbClr val="A61E03"/>
                </a:solidFill>
              </a:rPr>
              <a:t>uistics</a:t>
            </a: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Krom</a:t>
            </a:r>
            <a:r>
              <a:rPr lang="en-GB" sz="6000" dirty="0" err="1" smtClean="0">
                <a:solidFill>
                  <a:srgbClr val="A61E03"/>
                </a:solidFill>
                <a:sym typeface="CMU Serif"/>
              </a:rPr>
              <a:t>ěříž</a:t>
            </a:r>
            <a:endParaRPr lang="en-GB" sz="6000" dirty="0" smtClean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Sch</a:t>
            </a:r>
            <a:r>
              <a:rPr lang="en-GB" sz="6000" dirty="0" smtClean="0">
                <a:solidFill>
                  <a:srgbClr val="A61E03"/>
                </a:solidFill>
              </a:rPr>
              <a:t>ool</a:t>
            </a: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Ing</a:t>
            </a:r>
            <a:r>
              <a:rPr lang="en-GB" sz="6000" dirty="0" smtClean="0">
                <a:solidFill>
                  <a:srgbClr val="A61E03"/>
                </a:solidFill>
              </a:rPr>
              <a:t>lorious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301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>
                <a:solidFill>
                  <a:schemeClr val="tx1"/>
                </a:solidFill>
              </a:rPr>
              <a:t>Transitional </a:t>
            </a:r>
            <a:r>
              <a:rPr lang="en-GB" sz="6000" dirty="0" smtClean="0">
                <a:solidFill>
                  <a:schemeClr val="tx1"/>
                </a:solidFill>
              </a:rPr>
              <a:t>probabilities occur in natural language making word boundaries easier to identify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06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Natural language is noisy and contains much more information than just transitional probabilities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176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Create an artificial language that incorporates only transitional probabilities, controlling for other variables, and test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324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9582</TotalTime>
  <Words>1519</Words>
  <Application>Microsoft Macintosh PowerPoint</Application>
  <PresentationFormat>Custom</PresentationFormat>
  <Paragraphs>475</Paragraphs>
  <Slides>59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194</cp:revision>
  <cp:lastPrinted>2018-08-18T13:32:42Z</cp:lastPrinted>
  <dcterms:modified xsi:type="dcterms:W3CDTF">2018-08-18T13:50:41Z</dcterms:modified>
</cp:coreProperties>
</file>